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Dela Gothic One" panose="020B0604020202020204" charset="-128"/>
      <p:regular r:id="rId16"/>
    </p:embeddedFont>
    <p:embeddedFont>
      <p:font typeface="DM Sans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75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7106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Image Colorization using GANs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52139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Grayscale to Color Image Translation using PatchGAN and U-Net.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80611" y="511182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Sahil Raj, 220150018.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89516"/>
            <a:ext cx="765036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Results and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03549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Performance metrics across training epochs are crucial. These reveal model learning trends. We evaluate loss functions of both discriminator and generator.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2972633"/>
            <a:ext cx="13113782" cy="4367451"/>
          </a:xfrm>
          <a:prstGeom prst="roundRect">
            <a:avLst>
              <a:gd name="adj" fmla="val 208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65929" y="2980253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982980" y="3117771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Loss Metric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3606403" y="3117771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Epoch 5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6226016" y="3117771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Epoch 10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8845629" y="3117771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Epoch 15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11465243" y="3117771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Epoch 20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65929" y="3601998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982980" y="3739515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loss_D_fake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3606403" y="3739515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0.55271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6226016" y="3739515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0.58009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8845629" y="3739515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0.60650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11465243" y="3739515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0.62224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65929" y="4223742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982980" y="4361259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loss_D_real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3606403" y="4361259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0.60198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6226016" y="4361259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0.63222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8845629" y="4361259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0.64532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11465243" y="4361259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0.64407</a:t>
            </a:r>
            <a:endParaRPr lang="en-US" sz="1700" dirty="0"/>
          </a:p>
        </p:txBody>
      </p:sp>
      <p:sp>
        <p:nvSpPr>
          <p:cNvPr id="23" name="Shape 21"/>
          <p:cNvSpPr/>
          <p:nvPr/>
        </p:nvSpPr>
        <p:spPr>
          <a:xfrm>
            <a:off x="765929" y="4845487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982980" y="4983004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loss_D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3606403" y="4983004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0.57735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6226016" y="4983004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0.60615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8845629" y="4983004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0.62591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11465243" y="4983004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0.63316</a:t>
            </a:r>
            <a:endParaRPr lang="en-US" sz="1700" dirty="0"/>
          </a:p>
        </p:txBody>
      </p:sp>
      <p:sp>
        <p:nvSpPr>
          <p:cNvPr id="29" name="Shape 27"/>
          <p:cNvSpPr/>
          <p:nvPr/>
        </p:nvSpPr>
        <p:spPr>
          <a:xfrm>
            <a:off x="765929" y="5467231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982980" y="5604748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loss_G_GAN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3606403" y="5604748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1.14168</a:t>
            </a:r>
            <a:endParaRPr lang="en-US" sz="1700" dirty="0"/>
          </a:p>
        </p:txBody>
      </p:sp>
      <p:sp>
        <p:nvSpPr>
          <p:cNvPr id="32" name="Text 30"/>
          <p:cNvSpPr/>
          <p:nvPr/>
        </p:nvSpPr>
        <p:spPr>
          <a:xfrm>
            <a:off x="6226016" y="5604748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1.04498</a:t>
            </a:r>
            <a:endParaRPr lang="en-US" sz="1700" dirty="0"/>
          </a:p>
        </p:txBody>
      </p:sp>
      <p:sp>
        <p:nvSpPr>
          <p:cNvPr id="33" name="Text 31"/>
          <p:cNvSpPr/>
          <p:nvPr/>
        </p:nvSpPr>
        <p:spPr>
          <a:xfrm>
            <a:off x="8845629" y="5604748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0.96457</a:t>
            </a:r>
            <a:endParaRPr lang="en-US" sz="1700" dirty="0"/>
          </a:p>
        </p:txBody>
      </p:sp>
      <p:sp>
        <p:nvSpPr>
          <p:cNvPr id="34" name="Text 32"/>
          <p:cNvSpPr/>
          <p:nvPr/>
        </p:nvSpPr>
        <p:spPr>
          <a:xfrm>
            <a:off x="11465243" y="5604748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0.91493</a:t>
            </a:r>
            <a:endParaRPr lang="en-US" sz="1700" dirty="0"/>
          </a:p>
        </p:txBody>
      </p:sp>
      <p:sp>
        <p:nvSpPr>
          <p:cNvPr id="35" name="Shape 33"/>
          <p:cNvSpPr/>
          <p:nvPr/>
        </p:nvSpPr>
        <p:spPr>
          <a:xfrm>
            <a:off x="765929" y="6088975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982980" y="6226493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loss_G_L1</a:t>
            </a:r>
            <a:endParaRPr lang="en-US" sz="1700" dirty="0"/>
          </a:p>
        </p:txBody>
      </p:sp>
      <p:sp>
        <p:nvSpPr>
          <p:cNvPr id="37" name="Text 35"/>
          <p:cNvSpPr/>
          <p:nvPr/>
        </p:nvSpPr>
        <p:spPr>
          <a:xfrm>
            <a:off x="3606403" y="6226493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7.30180</a:t>
            </a:r>
            <a:endParaRPr lang="en-US" sz="1700" dirty="0"/>
          </a:p>
        </p:txBody>
      </p:sp>
      <p:sp>
        <p:nvSpPr>
          <p:cNvPr id="38" name="Text 36"/>
          <p:cNvSpPr/>
          <p:nvPr/>
        </p:nvSpPr>
        <p:spPr>
          <a:xfrm>
            <a:off x="6226016" y="6226493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6.77980</a:t>
            </a:r>
            <a:endParaRPr lang="en-US" sz="1700" dirty="0"/>
          </a:p>
        </p:txBody>
      </p:sp>
      <p:sp>
        <p:nvSpPr>
          <p:cNvPr id="39" name="Text 37"/>
          <p:cNvSpPr/>
          <p:nvPr/>
        </p:nvSpPr>
        <p:spPr>
          <a:xfrm>
            <a:off x="8845629" y="6226493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5.78608</a:t>
            </a:r>
            <a:endParaRPr lang="en-US" sz="1700" dirty="0"/>
          </a:p>
        </p:txBody>
      </p:sp>
      <p:sp>
        <p:nvSpPr>
          <p:cNvPr id="40" name="Text 38"/>
          <p:cNvSpPr/>
          <p:nvPr/>
        </p:nvSpPr>
        <p:spPr>
          <a:xfrm>
            <a:off x="11465243" y="6226493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4.89597</a:t>
            </a:r>
            <a:endParaRPr lang="en-US" sz="1700" dirty="0"/>
          </a:p>
        </p:txBody>
      </p:sp>
      <p:sp>
        <p:nvSpPr>
          <p:cNvPr id="41" name="Shape 39"/>
          <p:cNvSpPr/>
          <p:nvPr/>
        </p:nvSpPr>
        <p:spPr>
          <a:xfrm>
            <a:off x="765929" y="6710720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2" name="Text 40"/>
          <p:cNvSpPr/>
          <p:nvPr/>
        </p:nvSpPr>
        <p:spPr>
          <a:xfrm>
            <a:off x="982980" y="6848237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loss_G</a:t>
            </a:r>
            <a:endParaRPr lang="en-US" sz="1700" dirty="0"/>
          </a:p>
        </p:txBody>
      </p:sp>
      <p:sp>
        <p:nvSpPr>
          <p:cNvPr id="43" name="Text 41"/>
          <p:cNvSpPr/>
          <p:nvPr/>
        </p:nvSpPr>
        <p:spPr>
          <a:xfrm>
            <a:off x="3606403" y="6848237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8.44348</a:t>
            </a:r>
            <a:endParaRPr lang="en-US" sz="1700" dirty="0"/>
          </a:p>
        </p:txBody>
      </p:sp>
      <p:sp>
        <p:nvSpPr>
          <p:cNvPr id="44" name="Text 42"/>
          <p:cNvSpPr/>
          <p:nvPr/>
        </p:nvSpPr>
        <p:spPr>
          <a:xfrm>
            <a:off x="6226016" y="6848237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7.82478</a:t>
            </a:r>
            <a:endParaRPr lang="en-US" sz="1700" dirty="0"/>
          </a:p>
        </p:txBody>
      </p:sp>
      <p:sp>
        <p:nvSpPr>
          <p:cNvPr id="45" name="Text 43"/>
          <p:cNvSpPr/>
          <p:nvPr/>
        </p:nvSpPr>
        <p:spPr>
          <a:xfrm>
            <a:off x="8845629" y="6848237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6.75065</a:t>
            </a:r>
            <a:endParaRPr lang="en-US" sz="1700" dirty="0"/>
          </a:p>
        </p:txBody>
      </p:sp>
      <p:sp>
        <p:nvSpPr>
          <p:cNvPr id="46" name="Text 44"/>
          <p:cNvSpPr/>
          <p:nvPr/>
        </p:nvSpPr>
        <p:spPr>
          <a:xfrm>
            <a:off x="11465243" y="6848237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5.81090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466" y="536138"/>
            <a:ext cx="5131356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86" y="1694021"/>
            <a:ext cx="6547128" cy="654712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186" y="1694021"/>
            <a:ext cx="6547128" cy="65471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6164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Applications of Image Colorization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75570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462326" y="2755702"/>
            <a:ext cx="294679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Restoring Photos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3241834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Reviving old photos and films with realistic color.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404883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462326" y="40488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Medical Imaging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462326" y="4534972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Converting grayscale medical images to color for better analysis.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34197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462326" y="5341977"/>
            <a:ext cx="298811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Satellite Imagery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5828109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Enhancing satellite imagery for improved interpretation.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309" y="663511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462326" y="6635115"/>
            <a:ext cx="298406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Colorizing Videos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7121247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Adding color to black and white videos.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758446"/>
            <a:ext cx="689502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                             Thank you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8348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57318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0997" y="360312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462326" y="3573185"/>
            <a:ext cx="352282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Automatic Colorization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462326" y="4415552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colorization of images has long been a field of interest.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201722" y="357318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5274409" y="360312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05738" y="3573185"/>
            <a:ext cx="343900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Generative Learning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05738" y="4059317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GANs learn from data how to add color to grayscale images.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9645134" y="357318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9717822" y="360312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49151" y="3573185"/>
            <a:ext cx="352282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Overcoming Limitations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49151" y="4415552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work aims to improve speed and stability.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309" y="535269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Colorizing grayscale images has uses such as photo restoration. GANs introduce color from data. Earlier methods depended on hand-designed rules and user intervention.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CelebA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CelebA dataset was used. It contains about 200,000 color images of faces.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Subset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subset of 10,000 images was selected. 80% was for training, 20% for validation.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Color Space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410789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Images converted from RGB to Lab color space for grayscale input.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60289"/>
            <a:ext cx="902708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Why Use Lab Color Space?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74998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0997" y="2779931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462326" y="2749987"/>
            <a:ext cx="381440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Luminance Separation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462326" y="3236119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 represents brightness. A and B represent green-red and blue-yellow.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462326" y="4059436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helps the model 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only on predicting colors (a, b)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while keeping brightness fixed.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23547" y="274998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496235" y="2779931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8127563" y="2749987"/>
            <a:ext cx="375535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Perceptual Uniformity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8127563" y="3236119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Equal changes in values mean equal changes in perceived color.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8127563" y="4059436"/>
            <a:ext cx="5744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helps in minimizing color distortions during training.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58309" y="521315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830997" y="5243096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1462326" y="52131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Stable Training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462326" y="5699284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Color and intensity are mixed in RGB, which makes training harder.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1462326" y="6522601"/>
            <a:ext cx="5744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7423547" y="521315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7496235" y="5243096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8127563" y="52131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Grayscale Input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8127563" y="5699284"/>
            <a:ext cx="57446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 channel is direct input. It does not require conversion of color to grayscale.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5088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GANs 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388513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60508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Generator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091220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Creates colorized images from grayscale input.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688437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39050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Discriminator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391144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Distinguishes real vs. fake colorizations.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4988362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204936"/>
            <a:ext cx="347638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Adversarial Training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569106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Iteratively improves realism through competition.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58309" y="653200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GANs consist of Generator and Discriminator networks.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2780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Conditional GAN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573780"/>
            <a:ext cx="4226838" cy="1637467"/>
          </a:xfrm>
          <a:prstGeom prst="roundRect">
            <a:avLst>
              <a:gd name="adj" fmla="val 55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82504" y="37979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Conditional GAN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82504" y="4284107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Grayscale input (L channel) is the condition.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01722" y="3573780"/>
            <a:ext cx="4226838" cy="1637467"/>
          </a:xfrm>
          <a:prstGeom prst="roundRect">
            <a:avLst>
              <a:gd name="adj" fmla="val 55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425916" y="37979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Mapping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25916" y="4284107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Generator learns L to AB channels.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45134" y="3573780"/>
            <a:ext cx="4226838" cy="1637467"/>
          </a:xfrm>
          <a:prstGeom prst="roundRect">
            <a:avLst>
              <a:gd name="adj" fmla="val 55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869329" y="3797975"/>
            <a:ext cx="37784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From Grayscale to Color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9329" y="4640342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random noise as input.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545496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Conditional GANs map grayscale to colors. Generator focuses on color creation. Training becomes stable and efficient.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688550"/>
            <a:ext cx="5230058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Architecture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58309" y="3502343"/>
            <a:ext cx="13113782" cy="2038588"/>
          </a:xfrm>
          <a:prstGeom prst="roundRect">
            <a:avLst>
              <a:gd name="adj" fmla="val 446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65929" y="3509962"/>
            <a:ext cx="13098542" cy="7084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982504" y="3647480"/>
            <a:ext cx="611231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Generator (U-Net):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35585" y="3647480"/>
            <a:ext cx="6112312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Discriminator (PatchGAN):</a:t>
            </a:r>
            <a:endParaRPr lang="en-US" sz="2100" dirty="0"/>
          </a:p>
        </p:txBody>
      </p:sp>
      <p:sp>
        <p:nvSpPr>
          <p:cNvPr id="7" name="Shape 5"/>
          <p:cNvSpPr/>
          <p:nvPr/>
        </p:nvSpPr>
        <p:spPr>
          <a:xfrm>
            <a:off x="765929" y="4218384"/>
            <a:ext cx="13098542" cy="13149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982504" y="4290893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Inputs: Grayscale image (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 channel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82504" y="4702493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Outputs: Color channels (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and b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982504" y="5114092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Structure: Encoder-Decoder with skip connections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35585" y="4290893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Takes combined image (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 + ab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35585" y="4702493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Outputs: Real/Fake decision for 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each patch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35585" y="5114092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Focuses on 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local textures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rather than the entire image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873" y="611386"/>
            <a:ext cx="9851299" cy="27451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29742" y="3228499"/>
            <a:ext cx="13547169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       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541615" y="3584377"/>
            <a:ext cx="4072533" cy="509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endParaRPr lang="en-US" sz="3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265" y="4093487"/>
            <a:ext cx="10829107" cy="28454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1615" y="7556302"/>
            <a:ext cx="13547169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613" y="563285"/>
            <a:ext cx="5373172" cy="671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Training Details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3" y="1541145"/>
            <a:ext cx="1020842" cy="12250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41684" y="1745218"/>
            <a:ext cx="268652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Batch Size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2041684" y="2203371"/>
            <a:ext cx="1187410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Set to 16.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13" y="2766179"/>
            <a:ext cx="1020842" cy="12250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41684" y="2970252"/>
            <a:ext cx="268652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Optimizer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2041684" y="3428405"/>
            <a:ext cx="1187410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Adam.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13" y="3991213"/>
            <a:ext cx="1020842" cy="12250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41684" y="4195286"/>
            <a:ext cx="268652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Learning Rate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2041684" y="4653439"/>
            <a:ext cx="1187410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 =2e-4, Dis=2e-4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613" y="5216247"/>
            <a:ext cx="1020842" cy="122503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41684" y="5420320"/>
            <a:ext cx="268652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Epochs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2041684" y="5878473"/>
            <a:ext cx="1187410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Training lasted for 20 epochs.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613" y="6441281"/>
            <a:ext cx="1020842" cy="122503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41684" y="6645354"/>
            <a:ext cx="320587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Weight Initialization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2041684" y="7103507"/>
            <a:ext cx="1187410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Normal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557</Words>
  <Application>Microsoft Office PowerPoint</Application>
  <PresentationFormat>Custom</PresentationFormat>
  <Paragraphs>133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Dela Gothic One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SAHIL RAJ</cp:lastModifiedBy>
  <cp:revision>2</cp:revision>
  <dcterms:created xsi:type="dcterms:W3CDTF">2025-04-20T12:42:23Z</dcterms:created>
  <dcterms:modified xsi:type="dcterms:W3CDTF">2025-04-20T13:05:50Z</dcterms:modified>
</cp:coreProperties>
</file>